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3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729" r:id="rId60"/>
    <p:sldId id="731" r:id="rId61"/>
    <p:sldId id="730" r:id="rId62"/>
    <p:sldId id="665" r:id="rId63"/>
    <p:sldId id="732" r:id="rId64"/>
    <p:sldId id="666" r:id="rId65"/>
    <p:sldId id="667" r:id="rId66"/>
    <p:sldId id="668" r:id="rId67"/>
    <p:sldId id="725" r:id="rId68"/>
    <p:sldId id="701" r:id="rId69"/>
    <p:sldId id="703" r:id="rId70"/>
    <p:sldId id="704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3" r:id="rId80"/>
    <p:sldId id="726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  <p:sldId id="722" r:id="rId90"/>
    <p:sldId id="723" r:id="rId91"/>
    <p:sldId id="585" r:id="rId9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5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viewProps" Target="viewProp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July 24,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July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userinfo/rivanna/queu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82F8-4791-C9D6-ED0A-6BC3D034BD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35183" y="1027907"/>
            <a:ext cx="8114358" cy="51771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7B979A-B30B-4612-3B49-5289EC8B2ACD}"/>
              </a:ext>
            </a:extLst>
          </p:cNvPr>
          <p:cNvSpPr/>
          <p:nvPr/>
        </p:nvSpPr>
        <p:spPr>
          <a:xfrm>
            <a:off x="4059936" y="3429000"/>
            <a:ext cx="1011936" cy="2286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pPr lvl="1"/>
            <a:endParaRPr lang="en-US" sz="1600" dirty="0"/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Scratch Limits: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only shows 12T limit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Running jobs can continue over 10T but will be killed if 12T is exceeded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/scratch is over 10T users cannot submit new jobs putting them in “scratch jail”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must cleanup storage below 10T in order to submit new jobs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C254E-C145-01A2-6AB0-7DCC44B55DE3}"/>
              </a:ext>
            </a:extLst>
          </p:cNvPr>
          <p:cNvGrpSpPr/>
          <p:nvPr/>
        </p:nvGrpSpPr>
        <p:grpSpPr>
          <a:xfrm>
            <a:off x="527611" y="2766472"/>
            <a:ext cx="11664389" cy="1134317"/>
            <a:chOff x="1585732" y="2921353"/>
            <a:chExt cx="7772400" cy="810880"/>
          </a:xfrm>
        </p:grpSpPr>
        <p:pic>
          <p:nvPicPr>
            <p:cNvPr id="10" name="Picture 9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BDC6565-0C43-44EB-7B4B-C2AE23B2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0208"/>
            <a:stretch/>
          </p:blipFill>
          <p:spPr>
            <a:xfrm>
              <a:off x="1585732" y="2921353"/>
              <a:ext cx="7772400" cy="583121"/>
            </a:xfrm>
            <a:prstGeom prst="rect">
              <a:avLst/>
            </a:prstGeom>
          </p:spPr>
        </p:pic>
        <p:pic>
          <p:nvPicPr>
            <p:cNvPr id="11" name="Picture 10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94D9983-ABCF-A9D5-EE95-1082F5538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64"/>
            <a:stretch/>
          </p:blipFill>
          <p:spPr>
            <a:xfrm>
              <a:off x="1585732" y="3504474"/>
              <a:ext cx="7772400" cy="227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4CAC6B0-0F5D-3A29-0F17-2F021E3A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0509"/>
            <a:ext cx="7772400" cy="277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4DE2-7BBB-BE02-01B8-3C4E88DEAE2F}"/>
              </a:ext>
            </a:extLst>
          </p:cNvPr>
          <p:cNvSpPr txBox="1"/>
          <p:nvPr/>
        </p:nvSpPr>
        <p:spPr>
          <a:xfrm>
            <a:off x="2120347" y="5763759"/>
            <a:ext cx="62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latin typeface="Slack-Lato"/>
              </a:rPr>
              <a:t>bii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bii-gpu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bii-largemem</a:t>
            </a:r>
            <a:r>
              <a:rPr lang="en-US" b="0" i="0" dirty="0">
                <a:effectLst/>
                <a:latin typeface="Slack-Lato"/>
              </a:rPr>
              <a:t> are only available upon special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13256"/>
              </p:ext>
            </p:extLst>
          </p:nvPr>
        </p:nvGraphicFramePr>
        <p:xfrm>
          <a:off x="646043" y="1045163"/>
          <a:ext cx="11270974" cy="51401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360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48478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675078648"/>
                    </a:ext>
                  </a:extLst>
                </a:gridCol>
                <a:gridCol w="904460">
                  <a:extLst>
                    <a:ext uri="{9D8B030D-6E8A-4147-A177-3AD203B41FA5}">
                      <a16:colId xmlns:a16="http://schemas.microsoft.com/office/drawing/2014/main" val="1690289878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250334891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955284994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665191231"/>
                    </a:ext>
                  </a:extLst>
                </a:gridCol>
                <a:gridCol w="1480930">
                  <a:extLst>
                    <a:ext uri="{9D8B030D-6E8A-4147-A177-3AD203B41FA5}">
                      <a16:colId xmlns:a16="http://schemas.microsoft.com/office/drawing/2014/main" val="1952857691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260643674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time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nodes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Default memory /core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memory /node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 Charge Rate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GPUs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125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1953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50 nodes (&lt;= 1850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1850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375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</a:t>
                      </a:r>
                      <a:r>
                        <a:rPr lang="en-US" sz="1600" baseline="0" dirty="0"/>
                        <a:t> memory intensive jobs (&lt;= 45 cores/node)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1464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nodes,25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2D4B48-0F01-92D4-B634-7FE5F9E945F2}"/>
              </a:ext>
            </a:extLst>
          </p:cNvPr>
          <p:cNvSpPr txBox="1"/>
          <p:nvPr/>
        </p:nvSpPr>
        <p:spPr>
          <a:xfrm>
            <a:off x="2569116" y="633395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www.rc.virginia.edu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userinfo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rivanna</a:t>
            </a:r>
            <a:r>
              <a:rPr lang="en-US" dirty="0">
                <a:hlinkClick r:id="rId3"/>
              </a:rPr>
              <a:t>/queues/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94735" y="1282579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(Simple Linux Utility for Resource Management)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326370"/>
            <a:ext cx="10515600" cy="4804607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6670" y="2120622"/>
            <a:ext cx="8684757" cy="3851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﻿#SBATCH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08546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end-of-job 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014117"/>
            <a:ext cx="10515600" cy="4549775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When the job finishes, the end-of-job email sent by SLURM will contain the output of the SLURM </a:t>
            </a:r>
            <a:r>
              <a:rPr lang="en-US" dirty="0" err="1"/>
              <a:t>seff</a:t>
            </a:r>
            <a:r>
              <a:rPr lang="en-US" dirty="0"/>
              <a:t> command.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51ACE-1CBC-CA4A-8003-509243A3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6" y="1835042"/>
            <a:ext cx="6626928" cy="50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8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09741" y="2892656"/>
            <a:ext cx="8345232" cy="3142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451422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 Interactive SLURM Job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EEEC22-E018-DC4D-8F90-411CC969B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9058" y="1334494"/>
            <a:ext cx="10515600" cy="4549775"/>
          </a:xfrm>
        </p:spPr>
        <p:txBody>
          <a:bodyPr/>
          <a:lstStyle/>
          <a:p>
            <a:r>
              <a:rPr lang="en-US" dirty="0"/>
              <a:t>To submit an interactive SLURM job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/>
              <a:t> command at the command line prompt.</a:t>
            </a:r>
          </a:p>
          <a:p>
            <a:r>
              <a:rPr lang="en-US" dirty="0"/>
              <a:t>For example, if you want to run an interactive application on a compute node in the standard queue using one </a:t>
            </a:r>
            <a:r>
              <a:rPr lang="en-US" dirty="0" err="1"/>
              <a:t>cpu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BCECE-63B1-AD40-9819-80918C3CBC7B}"/>
              </a:ext>
            </a:extLst>
          </p:cNvPr>
          <p:cNvSpPr txBox="1"/>
          <p:nvPr/>
        </p:nvSpPr>
        <p:spPr>
          <a:xfrm>
            <a:off x="1529292" y="3575945"/>
            <a:ext cx="8283448" cy="230832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–p standard –A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-t 06:00:00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Pending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queued and waiting for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has been allocated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Granted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Step created for job 21640112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udc-aw34-21c0-teh1m$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54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16B773A-5019-351C-5033-C070DD031D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7375" y="1986216"/>
            <a:ext cx="7131053" cy="4549775"/>
          </a:xfrm>
        </p:spPr>
      </p:pic>
      <p:grpSp>
        <p:nvGrpSpPr>
          <p:cNvPr id="16" name="Group 15"/>
          <p:cNvGrpSpPr/>
          <p:nvPr/>
        </p:nvGrpSpPr>
        <p:grpSpPr>
          <a:xfrm>
            <a:off x="4962901" y="4947204"/>
            <a:ext cx="1972556" cy="357452"/>
            <a:chOff x="7150608" y="4782312"/>
            <a:chExt cx="1972556" cy="357452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357452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cxnSpLocks/>
              <a:stCxn id="8" idx="1"/>
            </p:cNvCxnSpPr>
            <p:nvPr/>
          </p:nvCxnSpPr>
          <p:spPr>
            <a:xfrm>
              <a:off x="7351776" y="4966146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935457" y="4425996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9A07DC-64C0-A229-E8F8-68BE902024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2741" b="24246"/>
          <a:stretch/>
        </p:blipFill>
        <p:spPr>
          <a:xfrm>
            <a:off x="1137672" y="1291637"/>
            <a:ext cx="8276838" cy="4584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09180" y="5144494"/>
            <a:ext cx="1268512" cy="3260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51490F-A760-9C47-0254-3B05378A7E7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4096" b="25189"/>
          <a:stretch/>
        </p:blipFill>
        <p:spPr>
          <a:xfrm>
            <a:off x="542003" y="1060095"/>
            <a:ext cx="8909756" cy="49505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251231" y="5521864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C69D3F-0D39-A559-1696-7504FF84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79" y="1574999"/>
            <a:ext cx="5139708" cy="582061"/>
          </a:xfrm>
          <a:prstGeom prst="rect">
            <a:avLst/>
          </a:prstGeom>
        </p:spPr>
      </p:pic>
      <p:pic>
        <p:nvPicPr>
          <p:cNvPr id="12" name="Picture 11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B730CE31-09D8-16F2-6CAD-826097F2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11" y="2157060"/>
            <a:ext cx="1765300" cy="11049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4CF613E-021F-F8A9-229E-DC0B92C4C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0" y="1146048"/>
            <a:ext cx="4513975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40719</TotalTime>
  <Words>3886</Words>
  <Application>Microsoft Macintosh PowerPoint</Application>
  <PresentationFormat>Widescreen</PresentationFormat>
  <Paragraphs>598</Paragraphs>
  <Slides>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75</vt:i4>
      </vt:variant>
    </vt:vector>
  </HeadingPairs>
  <TitlesOfParts>
    <vt:vector size="103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Slack-Lato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end-of-job email</vt:lpstr>
      <vt:lpstr>SLURM Script Example for Python</vt:lpstr>
      <vt:lpstr>Submitting a Slurm Job</vt:lpstr>
      <vt:lpstr>Submitting an Interactive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Orndorff, Paul B. (egg3xa)</cp:lastModifiedBy>
  <cp:revision>617</cp:revision>
  <cp:lastPrinted>2018-10-25T13:31:57Z</cp:lastPrinted>
  <dcterms:created xsi:type="dcterms:W3CDTF">2017-12-20T18:50:57Z</dcterms:created>
  <dcterms:modified xsi:type="dcterms:W3CDTF">2023-07-24T15:27:09Z</dcterms:modified>
</cp:coreProperties>
</file>